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83" r:id="rId3"/>
    <p:sldId id="277" r:id="rId4"/>
    <p:sldId id="279" r:id="rId5"/>
    <p:sldId id="280" r:id="rId6"/>
    <p:sldId id="278" r:id="rId7"/>
    <p:sldId id="281" r:id="rId8"/>
    <p:sldId id="282" r:id="rId9"/>
    <p:sldId id="284" r:id="rId10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674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>
            <a:normAutofit/>
          </a:bodyPr>
          <a:lstStyle>
            <a:lvl1pPr>
              <a:defRPr sz="28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nl-NL" dirty="0" smtClean="0"/>
              <a:t>Klik om de stijl te bewerken</a:t>
            </a:r>
            <a:endParaRPr lang="nl-NL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dirty="0" smtClean="0"/>
              <a:t>Klik om de ondertitelstijl van het model te bewerken</a:t>
            </a:r>
            <a:endParaRPr lang="nl-NL" dirty="0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DFED390-F77C-4CDE-BB93-EE6416285244}" type="datetimeFigureOut">
              <a:rPr lang="nl-NL" smtClean="0"/>
              <a:pPr/>
              <a:t>13-11-2018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53308CA-A037-474B-AA6E-6C7C048F3532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619270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DFED390-F77C-4CDE-BB93-EE6416285244}" type="datetimeFigureOut">
              <a:rPr lang="nl-NL" smtClean="0"/>
              <a:pPr/>
              <a:t>13-11-2018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53308CA-A037-474B-AA6E-6C7C048F3532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727192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979712" y="332656"/>
            <a:ext cx="6645424" cy="648072"/>
          </a:xfrm>
        </p:spPr>
        <p:txBody>
          <a:bodyPr>
            <a:noAutofit/>
          </a:bodyPr>
          <a:lstStyle>
            <a:lvl1pPr algn="l">
              <a:defRPr sz="2800" b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nl-NL" dirty="0" smtClean="0"/>
              <a:t>Klik om de stijl te bewerken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2051720" y="1196752"/>
            <a:ext cx="6635080" cy="4929411"/>
          </a:xfrm>
        </p:spPr>
        <p:txBody>
          <a:bodyPr>
            <a:normAutofit/>
          </a:bodyPr>
          <a:lstStyle>
            <a:lvl1pPr>
              <a:defRPr sz="2800">
                <a:latin typeface="Arial" pitchFamily="34" charset="0"/>
                <a:cs typeface="Arial" pitchFamily="34" charset="0"/>
              </a:defRPr>
            </a:lvl1pPr>
            <a:lvl2pPr>
              <a:defRPr sz="2400">
                <a:latin typeface="Arial" pitchFamily="34" charset="0"/>
                <a:cs typeface="Arial" pitchFamily="34" charset="0"/>
              </a:defRPr>
            </a:lvl2pPr>
            <a:lvl3pPr>
              <a:defRPr sz="2000">
                <a:latin typeface="Arial" pitchFamily="34" charset="0"/>
                <a:cs typeface="Arial" pitchFamily="34" charset="0"/>
              </a:defRPr>
            </a:lvl3pPr>
            <a:lvl4pPr>
              <a:defRPr sz="1800">
                <a:latin typeface="Arial" pitchFamily="34" charset="0"/>
                <a:cs typeface="Arial" pitchFamily="34" charset="0"/>
              </a:defRPr>
            </a:lvl4pPr>
            <a:lvl5pPr>
              <a:defRPr sz="1800"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nl-NL" dirty="0" smtClean="0"/>
              <a:t>Klik om de modelstijlen te bewerken</a:t>
            </a:r>
          </a:p>
          <a:p>
            <a:pPr lvl="1"/>
            <a:r>
              <a:rPr lang="nl-NL" dirty="0" smtClean="0"/>
              <a:t>Tweede niveau</a:t>
            </a:r>
          </a:p>
          <a:p>
            <a:pPr lvl="2"/>
            <a:r>
              <a:rPr lang="nl-NL" dirty="0" smtClean="0"/>
              <a:t>Derde niveau</a:t>
            </a:r>
          </a:p>
          <a:p>
            <a:pPr lvl="3"/>
            <a:r>
              <a:rPr lang="nl-NL" dirty="0" smtClean="0"/>
              <a:t>Vierde niveau</a:t>
            </a:r>
          </a:p>
          <a:p>
            <a:pPr lvl="4"/>
            <a:r>
              <a:rPr lang="nl-NL" dirty="0" smtClean="0"/>
              <a:t>Vijfde niveau</a:t>
            </a:r>
            <a:endParaRPr lang="nl-NL" dirty="0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DFED390-F77C-4CDE-BB93-EE6416285244}" type="datetimeFigureOut">
              <a:rPr lang="nl-NL" smtClean="0"/>
              <a:pPr/>
              <a:t>13-11-2018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53308CA-A037-474B-AA6E-6C7C048F3532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6768833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>
            <a:normAutofit/>
          </a:bodyPr>
          <a:lstStyle>
            <a:lvl1pPr algn="l">
              <a:defRPr sz="3600" b="1" cap="all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nl-NL" dirty="0" smtClean="0"/>
              <a:t>Klik om de stijl te bewerken</a:t>
            </a:r>
            <a:endParaRPr lang="nl-NL" dirty="0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dirty="0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DFED390-F77C-4CDE-BB93-EE6416285244}" type="datetimeFigureOut">
              <a:rPr lang="nl-NL" smtClean="0"/>
              <a:pPr/>
              <a:t>13-11-2018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53308CA-A037-474B-AA6E-6C7C048F3532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5733877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nl-NL" dirty="0" smtClean="0"/>
              <a:t>Klik om de stijl te bewerken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>
                <a:latin typeface="Arial" pitchFamily="34" charset="0"/>
                <a:cs typeface="Arial" pitchFamily="34" charset="0"/>
              </a:defRPr>
            </a:lvl1pPr>
            <a:lvl2pPr>
              <a:defRPr sz="2400">
                <a:latin typeface="Arial" pitchFamily="34" charset="0"/>
                <a:cs typeface="Arial" pitchFamily="34" charset="0"/>
              </a:defRPr>
            </a:lvl2pPr>
            <a:lvl3pPr>
              <a:defRPr sz="2000">
                <a:latin typeface="Arial" pitchFamily="34" charset="0"/>
                <a:cs typeface="Arial" pitchFamily="34" charset="0"/>
              </a:defRPr>
            </a:lvl3pPr>
            <a:lvl4pPr>
              <a:defRPr sz="1800">
                <a:latin typeface="Arial" pitchFamily="34" charset="0"/>
                <a:cs typeface="Arial" pitchFamily="34" charset="0"/>
              </a:defRPr>
            </a:lvl4pPr>
            <a:lvl5pPr>
              <a:defRPr sz="1800">
                <a:latin typeface="Arial" pitchFamily="34" charset="0"/>
                <a:cs typeface="Arial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dirty="0" smtClean="0"/>
              <a:t>Klik om de modelstijlen te bewerken</a:t>
            </a:r>
          </a:p>
          <a:p>
            <a:pPr lvl="1"/>
            <a:r>
              <a:rPr lang="nl-NL" dirty="0" smtClean="0"/>
              <a:t>Tweede niveau</a:t>
            </a:r>
          </a:p>
          <a:p>
            <a:pPr lvl="2"/>
            <a:r>
              <a:rPr lang="nl-NL" dirty="0" smtClean="0"/>
              <a:t>Derde niveau</a:t>
            </a:r>
          </a:p>
          <a:p>
            <a:pPr lvl="3"/>
            <a:r>
              <a:rPr lang="nl-NL" dirty="0" smtClean="0"/>
              <a:t>Vierde niveau</a:t>
            </a:r>
          </a:p>
          <a:p>
            <a:pPr lvl="4"/>
            <a:r>
              <a:rPr lang="nl-NL" dirty="0" smtClean="0"/>
              <a:t>Vijfde niveau</a:t>
            </a:r>
            <a:endParaRPr lang="nl-NL" dirty="0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>
                <a:latin typeface="Arial" pitchFamily="34" charset="0"/>
                <a:cs typeface="Arial" pitchFamily="34" charset="0"/>
              </a:defRPr>
            </a:lvl1pPr>
            <a:lvl2pPr>
              <a:defRPr sz="2400">
                <a:latin typeface="Arial" pitchFamily="34" charset="0"/>
                <a:cs typeface="Arial" pitchFamily="34" charset="0"/>
              </a:defRPr>
            </a:lvl2pPr>
            <a:lvl3pPr>
              <a:defRPr sz="2000">
                <a:latin typeface="Arial" pitchFamily="34" charset="0"/>
                <a:cs typeface="Arial" pitchFamily="34" charset="0"/>
              </a:defRPr>
            </a:lvl3pPr>
            <a:lvl4pPr>
              <a:defRPr sz="1800">
                <a:latin typeface="Arial" pitchFamily="34" charset="0"/>
                <a:cs typeface="Arial" pitchFamily="34" charset="0"/>
              </a:defRPr>
            </a:lvl4pPr>
            <a:lvl5pPr>
              <a:defRPr sz="1800">
                <a:latin typeface="Arial" pitchFamily="34" charset="0"/>
                <a:cs typeface="Arial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dirty="0" smtClean="0"/>
              <a:t>Klik om de modelstijlen te bewerken</a:t>
            </a:r>
          </a:p>
          <a:p>
            <a:pPr lvl="1"/>
            <a:r>
              <a:rPr lang="nl-NL" dirty="0" smtClean="0"/>
              <a:t>Tweede niveau</a:t>
            </a:r>
          </a:p>
          <a:p>
            <a:pPr lvl="2"/>
            <a:r>
              <a:rPr lang="nl-NL" dirty="0" smtClean="0"/>
              <a:t>Derde niveau</a:t>
            </a:r>
          </a:p>
          <a:p>
            <a:pPr lvl="3"/>
            <a:r>
              <a:rPr lang="nl-NL" dirty="0" smtClean="0"/>
              <a:t>Vierde niveau</a:t>
            </a:r>
          </a:p>
          <a:p>
            <a:pPr lvl="4"/>
            <a:r>
              <a:rPr lang="nl-NL" dirty="0" smtClean="0"/>
              <a:t>Vijfde niveau</a:t>
            </a:r>
            <a:endParaRPr lang="nl-NL" dirty="0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DFED390-F77C-4CDE-BB93-EE6416285244}" type="datetimeFigureOut">
              <a:rPr lang="nl-NL" smtClean="0"/>
              <a:pPr/>
              <a:t>13-11-2018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53308CA-A037-474B-AA6E-6C7C048F3532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4378332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nl-NL" dirty="0" smtClean="0"/>
              <a:t>Klik om de stijl te bewerken</a:t>
            </a:r>
            <a:endParaRPr lang="nl-NL" dirty="0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DFED390-F77C-4CDE-BB93-EE6416285244}" type="datetimeFigureOut">
              <a:rPr lang="nl-NL" smtClean="0"/>
              <a:pPr/>
              <a:t>13-11-2018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53308CA-A037-474B-AA6E-6C7C048F3532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241016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DFED390-F77C-4CDE-BB93-EE6416285244}" type="datetimeFigureOut">
              <a:rPr lang="nl-NL" smtClean="0"/>
              <a:pPr/>
              <a:t>13-11-2018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53308CA-A037-474B-AA6E-6C7C048F3532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942562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8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DFED390-F77C-4CDE-BB93-EE6416285244}" type="datetimeFigureOut">
              <a:rPr lang="nl-NL" smtClean="0"/>
              <a:pPr/>
              <a:t>13-11-2018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53308CA-A037-474B-AA6E-6C7C048F3532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45927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 dirty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DFED390-F77C-4CDE-BB93-EE6416285244}" type="datetimeFigureOut">
              <a:rPr lang="nl-NL" smtClean="0"/>
              <a:pPr/>
              <a:t>13-11-2018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53308CA-A037-474B-AA6E-6C7C048F3532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710616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DFED390-F77C-4CDE-BB93-EE6416285244}" type="datetimeFigureOut">
              <a:rPr lang="nl-NL" smtClean="0"/>
              <a:pPr/>
              <a:t>13-11-2018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53308CA-A037-474B-AA6E-6C7C048F3532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45501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FED390-F77C-4CDE-BB93-EE6416285244}" type="datetimeFigureOut">
              <a:rPr lang="nl-NL" smtClean="0"/>
              <a:t>13-11-2018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3308CA-A037-474B-AA6E-6C7C048F3532}" type="slidenum">
              <a:rPr lang="nl-NL" smtClean="0"/>
              <a:t>‹nr.›</a:t>
            </a:fld>
            <a:endParaRPr lang="nl-NL"/>
          </a:p>
        </p:txBody>
      </p:sp>
      <p:pic>
        <p:nvPicPr>
          <p:cNvPr id="7" name="Picture 2"/>
          <p:cNvPicPr>
            <a:picLocks noChangeAspect="1" noChangeArrowheads="1"/>
          </p:cNvPicPr>
          <p:nvPr userDrawn="1"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2413" cy="6856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964470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5" r:id="rId6"/>
    <p:sldLayoutId id="2147483656" r:id="rId7"/>
    <p:sldLayoutId id="2147483657" r:id="rId8"/>
    <p:sldLayoutId id="2147483658" r:id="rId9"/>
    <p:sldLayoutId id="2147483659" r:id="rId10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2413" cy="6856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kstvak 1"/>
          <p:cNvSpPr txBox="1"/>
          <p:nvPr/>
        </p:nvSpPr>
        <p:spPr>
          <a:xfrm>
            <a:off x="1187624" y="908720"/>
            <a:ext cx="691276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5400" dirty="0" smtClean="0"/>
              <a:t>Bedrijfseconomie – 1</a:t>
            </a:r>
            <a:endParaRPr lang="nl-NL" sz="5400" dirty="0"/>
          </a:p>
        </p:txBody>
      </p:sp>
    </p:spTree>
    <p:extLst>
      <p:ext uri="{BB962C8B-B14F-4D97-AF65-F5344CB8AC3E}">
        <p14:creationId xmlns:p14="http://schemas.microsoft.com/office/powerpoint/2010/main" val="42403001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Hoe zien mijn uren eruit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Bedrijfseconomie</a:t>
            </a:r>
          </a:p>
          <a:p>
            <a:r>
              <a:rPr lang="nl-NL" dirty="0" smtClean="0"/>
              <a:t>Marktanalyse</a:t>
            </a:r>
          </a:p>
          <a:p>
            <a:r>
              <a:rPr lang="nl-NL" dirty="0" smtClean="0"/>
              <a:t>Ons bedrijf</a:t>
            </a:r>
          </a:p>
          <a:p>
            <a:r>
              <a:rPr lang="nl-NL" dirty="0" smtClean="0"/>
              <a:t>IBS Werk uur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2752441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Deze </a:t>
            </a:r>
            <a:r>
              <a:rPr lang="nl-NL" dirty="0" smtClean="0"/>
              <a:t>periode bedrijfseconomie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eriod"/>
            </a:pPr>
            <a:r>
              <a:rPr lang="nl-NL" dirty="0" smtClean="0"/>
              <a:t>Herhaling balans en exploitatie</a:t>
            </a:r>
          </a:p>
          <a:p>
            <a:pPr marL="514350" indent="-514350">
              <a:buAutoNum type="arabicPeriod"/>
            </a:pPr>
            <a:r>
              <a:rPr lang="nl-NL" dirty="0" smtClean="0"/>
              <a:t>Werken met Excelmodel</a:t>
            </a:r>
          </a:p>
          <a:p>
            <a:pPr marL="514350" indent="-514350">
              <a:buAutoNum type="arabicPeriod"/>
            </a:pPr>
            <a:r>
              <a:rPr lang="nl-NL" dirty="0" smtClean="0"/>
              <a:t>Ondernemingsvormen</a:t>
            </a:r>
          </a:p>
          <a:p>
            <a:pPr marL="514350" indent="-514350">
              <a:buAutoNum type="arabicPeriod"/>
            </a:pPr>
            <a:r>
              <a:rPr lang="nl-NL" dirty="0" smtClean="0"/>
              <a:t>Kengetallen</a:t>
            </a:r>
          </a:p>
          <a:p>
            <a:pPr marL="514350" indent="-514350">
              <a:buAutoNum type="arabicPeriod"/>
            </a:pP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1804590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5616" y="1268760"/>
            <a:ext cx="6912768" cy="37604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99660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Exploitatierekening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  <p:pic>
        <p:nvPicPr>
          <p:cNvPr id="4" name="Afbeelding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99795" y="116632"/>
            <a:ext cx="3125341" cy="65527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05391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err="1" smtClean="0"/>
              <a:t>Bedrijfseconmisch</a:t>
            </a:r>
            <a:r>
              <a:rPr lang="nl-NL" dirty="0" smtClean="0"/>
              <a:t> resultaat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dirty="0" smtClean="0"/>
              <a:t>Nettowinst</a:t>
            </a:r>
          </a:p>
          <a:p>
            <a:pPr marL="0" indent="0">
              <a:buNone/>
            </a:pPr>
            <a:r>
              <a:rPr lang="nl-NL" dirty="0" smtClean="0"/>
              <a:t>Berekend loon</a:t>
            </a:r>
          </a:p>
          <a:p>
            <a:pPr marL="0" indent="0">
              <a:buNone/>
            </a:pPr>
            <a:r>
              <a:rPr lang="nl-NL" u="sng" dirty="0" smtClean="0"/>
              <a:t>Berekende rente EV              -</a:t>
            </a:r>
          </a:p>
          <a:p>
            <a:pPr marL="0" indent="0">
              <a:buNone/>
            </a:pPr>
            <a:r>
              <a:rPr lang="nl-NL" dirty="0" smtClean="0"/>
              <a:t>Bedrijfseconomisch resultaat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1045505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Oefenopgave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dirty="0" smtClean="0"/>
              <a:t>Maak de oefenopgave.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6531218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Start van een bedrijf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dirty="0" smtClean="0"/>
              <a:t>Investeringsbegroting</a:t>
            </a:r>
          </a:p>
          <a:p>
            <a:pPr>
              <a:buFontTx/>
              <a:buChar char="-"/>
            </a:pPr>
            <a:r>
              <a:rPr lang="nl-NL" dirty="0" smtClean="0"/>
              <a:t>BTW</a:t>
            </a:r>
          </a:p>
          <a:p>
            <a:pPr>
              <a:buFontTx/>
              <a:buChar char="-"/>
            </a:pPr>
            <a:r>
              <a:rPr lang="nl-NL" dirty="0" smtClean="0"/>
              <a:t>Inventarisatie</a:t>
            </a:r>
          </a:p>
          <a:p>
            <a:pPr>
              <a:buFontTx/>
              <a:buChar char="-"/>
            </a:pPr>
            <a:r>
              <a:rPr lang="nl-NL" dirty="0" smtClean="0"/>
              <a:t>Excel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66809972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Oefen met de inventarisatie</a:t>
            </a:r>
            <a:endParaRPr lang="nl-NL" dirty="0"/>
          </a:p>
        </p:txBody>
      </p:sp>
      <p:graphicFrame>
        <p:nvGraphicFramePr>
          <p:cNvPr id="5" name="Tijdelijke aanduiding voor inhoud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07464213"/>
              </p:ext>
            </p:extLst>
          </p:nvPr>
        </p:nvGraphicFramePr>
        <p:xfrm>
          <a:off x="1259632" y="980727"/>
          <a:ext cx="7365505" cy="468052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407347">
                  <a:extLst>
                    <a:ext uri="{9D8B030D-6E8A-4147-A177-3AD203B41FA5}">
                      <a16:colId xmlns:a16="http://schemas.microsoft.com/office/drawing/2014/main" val="587185459"/>
                    </a:ext>
                  </a:extLst>
                </a:gridCol>
                <a:gridCol w="1989897">
                  <a:extLst>
                    <a:ext uri="{9D8B030D-6E8A-4147-A177-3AD203B41FA5}">
                      <a16:colId xmlns:a16="http://schemas.microsoft.com/office/drawing/2014/main" val="102038532"/>
                    </a:ext>
                  </a:extLst>
                </a:gridCol>
                <a:gridCol w="1107422">
                  <a:extLst>
                    <a:ext uri="{9D8B030D-6E8A-4147-A177-3AD203B41FA5}">
                      <a16:colId xmlns:a16="http://schemas.microsoft.com/office/drawing/2014/main" val="1926507791"/>
                    </a:ext>
                  </a:extLst>
                </a:gridCol>
                <a:gridCol w="1753417">
                  <a:extLst>
                    <a:ext uri="{9D8B030D-6E8A-4147-A177-3AD203B41FA5}">
                      <a16:colId xmlns:a16="http://schemas.microsoft.com/office/drawing/2014/main" val="1614760253"/>
                    </a:ext>
                  </a:extLst>
                </a:gridCol>
                <a:gridCol w="1107422">
                  <a:extLst>
                    <a:ext uri="{9D8B030D-6E8A-4147-A177-3AD203B41FA5}">
                      <a16:colId xmlns:a16="http://schemas.microsoft.com/office/drawing/2014/main" val="1589977209"/>
                    </a:ext>
                  </a:extLst>
                </a:gridCol>
              </a:tblGrid>
              <a:tr h="360040">
                <a:tc>
                  <a:txBody>
                    <a:bodyPr/>
                    <a:lstStyle/>
                    <a:p>
                      <a:pPr algn="l" fontAlgn="b"/>
                      <a:endParaRPr lang="nl-NL" sz="15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NL" sz="1500" u="none" strike="noStrike">
                          <a:effectLst/>
                        </a:rPr>
                        <a:t>vervangingswaarde</a:t>
                      </a:r>
                      <a:endParaRPr lang="nl-NL" sz="15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NL" sz="1500" u="none" strike="noStrike">
                          <a:effectLst/>
                        </a:rPr>
                        <a:t>bouwjaar</a:t>
                      </a:r>
                      <a:endParaRPr lang="nl-NL" sz="15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NL" sz="1500" u="none" strike="noStrike">
                          <a:effectLst/>
                        </a:rPr>
                        <a:t>afschrijving in %</a:t>
                      </a:r>
                      <a:endParaRPr lang="nl-NL" sz="15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NL" sz="1500" u="none" strike="noStrike">
                          <a:effectLst/>
                        </a:rPr>
                        <a:t>restwaarde</a:t>
                      </a:r>
                      <a:endParaRPr lang="nl-NL" sz="15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416964305"/>
                  </a:ext>
                </a:extLst>
              </a:tr>
              <a:tr h="360040">
                <a:tc>
                  <a:txBody>
                    <a:bodyPr/>
                    <a:lstStyle/>
                    <a:p>
                      <a:pPr algn="l" fontAlgn="b"/>
                      <a:r>
                        <a:rPr lang="nl-NL" sz="1500" u="none" strike="noStrike">
                          <a:effectLst/>
                        </a:rPr>
                        <a:t>Trekker 1</a:t>
                      </a:r>
                      <a:endParaRPr lang="nl-NL" sz="15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NL" sz="1500" u="none" strike="noStrike">
                          <a:effectLst/>
                        </a:rPr>
                        <a:t> €            150.000 </a:t>
                      </a:r>
                      <a:endParaRPr lang="nl-NL" sz="15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l-NL" sz="1500" u="none" strike="noStrike">
                          <a:effectLst/>
                        </a:rPr>
                        <a:t>2016</a:t>
                      </a:r>
                      <a:endParaRPr lang="nl-NL" sz="15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l-NL" sz="1500" u="none" strike="noStrike">
                          <a:effectLst/>
                        </a:rPr>
                        <a:t>10%</a:t>
                      </a:r>
                      <a:endParaRPr lang="nl-NL" sz="15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l-NL" sz="1500" u="none" strike="noStrike">
                          <a:effectLst/>
                        </a:rPr>
                        <a:t>10%</a:t>
                      </a:r>
                      <a:endParaRPr lang="nl-NL" sz="15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78093308"/>
                  </a:ext>
                </a:extLst>
              </a:tr>
              <a:tr h="360040">
                <a:tc>
                  <a:txBody>
                    <a:bodyPr/>
                    <a:lstStyle/>
                    <a:p>
                      <a:pPr algn="l" fontAlgn="b"/>
                      <a:r>
                        <a:rPr lang="nl-NL" sz="1500" u="none" strike="noStrike">
                          <a:effectLst/>
                        </a:rPr>
                        <a:t>Trekker 2</a:t>
                      </a:r>
                      <a:endParaRPr lang="nl-NL" sz="15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NL" sz="1500" u="none" strike="noStrike">
                          <a:effectLst/>
                        </a:rPr>
                        <a:t> €            120.000 </a:t>
                      </a:r>
                      <a:endParaRPr lang="nl-NL" sz="15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l-NL" sz="1500" u="none" strike="noStrike">
                          <a:effectLst/>
                        </a:rPr>
                        <a:t>2018</a:t>
                      </a:r>
                      <a:endParaRPr lang="nl-NL" sz="15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l-NL" sz="1500" u="none" strike="noStrike">
                          <a:effectLst/>
                        </a:rPr>
                        <a:t>10%</a:t>
                      </a:r>
                      <a:endParaRPr lang="nl-NL" sz="15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l-NL" sz="1500" u="none" strike="noStrike">
                          <a:effectLst/>
                        </a:rPr>
                        <a:t>10%</a:t>
                      </a:r>
                      <a:endParaRPr lang="nl-NL" sz="15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995138915"/>
                  </a:ext>
                </a:extLst>
              </a:tr>
              <a:tr h="360040">
                <a:tc>
                  <a:txBody>
                    <a:bodyPr/>
                    <a:lstStyle/>
                    <a:p>
                      <a:pPr algn="l" fontAlgn="b"/>
                      <a:r>
                        <a:rPr lang="nl-NL" sz="1500" u="none" strike="noStrike">
                          <a:effectLst/>
                        </a:rPr>
                        <a:t>Trekker 3</a:t>
                      </a:r>
                      <a:endParaRPr lang="nl-NL" sz="15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NL" sz="1500" u="none" strike="noStrike">
                          <a:effectLst/>
                        </a:rPr>
                        <a:t> €            110.000 </a:t>
                      </a:r>
                      <a:endParaRPr lang="nl-NL" sz="15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l-NL" sz="1500" u="none" strike="noStrike">
                          <a:effectLst/>
                        </a:rPr>
                        <a:t>2012</a:t>
                      </a:r>
                      <a:endParaRPr lang="nl-NL" sz="15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l-NL" sz="1500" u="none" strike="noStrike">
                          <a:effectLst/>
                        </a:rPr>
                        <a:t>10%</a:t>
                      </a:r>
                      <a:endParaRPr lang="nl-NL" sz="15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l-NL" sz="1500" u="none" strike="noStrike">
                          <a:effectLst/>
                        </a:rPr>
                        <a:t>10%</a:t>
                      </a:r>
                      <a:endParaRPr lang="nl-NL" sz="15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532798968"/>
                  </a:ext>
                </a:extLst>
              </a:tr>
              <a:tr h="360040">
                <a:tc>
                  <a:txBody>
                    <a:bodyPr/>
                    <a:lstStyle/>
                    <a:p>
                      <a:pPr algn="l" fontAlgn="b"/>
                      <a:r>
                        <a:rPr lang="nl-NL" sz="1500" u="none" strike="noStrike">
                          <a:effectLst/>
                        </a:rPr>
                        <a:t>Trekker 4</a:t>
                      </a:r>
                      <a:endParaRPr lang="nl-NL" sz="15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NL" sz="1500" u="none" strike="noStrike">
                          <a:effectLst/>
                        </a:rPr>
                        <a:t> €              80.000 </a:t>
                      </a:r>
                      <a:endParaRPr lang="nl-NL" sz="15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l-NL" sz="1500" u="none" strike="noStrike">
                          <a:effectLst/>
                        </a:rPr>
                        <a:t>2008</a:t>
                      </a:r>
                      <a:endParaRPr lang="nl-NL" sz="15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l-NL" sz="1500" u="none" strike="noStrike">
                          <a:effectLst/>
                        </a:rPr>
                        <a:t>10%</a:t>
                      </a:r>
                      <a:endParaRPr lang="nl-NL" sz="15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l-NL" sz="1500" u="none" strike="noStrike">
                          <a:effectLst/>
                        </a:rPr>
                        <a:t>10%</a:t>
                      </a:r>
                      <a:endParaRPr lang="nl-NL" sz="15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058208486"/>
                  </a:ext>
                </a:extLst>
              </a:tr>
              <a:tr h="360040">
                <a:tc>
                  <a:txBody>
                    <a:bodyPr/>
                    <a:lstStyle/>
                    <a:p>
                      <a:pPr algn="l" fontAlgn="b"/>
                      <a:r>
                        <a:rPr lang="nl-NL" sz="1500" u="none" strike="noStrike">
                          <a:effectLst/>
                        </a:rPr>
                        <a:t>Machine 1</a:t>
                      </a:r>
                      <a:endParaRPr lang="nl-NL" sz="15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NL" sz="1500" u="none" strike="noStrike">
                          <a:effectLst/>
                        </a:rPr>
                        <a:t> €            425.000 </a:t>
                      </a:r>
                      <a:endParaRPr lang="nl-NL" sz="15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l-NL" sz="1500" u="none" strike="noStrike">
                          <a:effectLst/>
                        </a:rPr>
                        <a:t>2016</a:t>
                      </a:r>
                      <a:endParaRPr lang="nl-NL" sz="15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l-NL" sz="1500" u="none" strike="noStrike">
                          <a:effectLst/>
                        </a:rPr>
                        <a:t>20%</a:t>
                      </a:r>
                      <a:endParaRPr lang="nl-NL" sz="15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l-NL" sz="1500" u="none" strike="noStrike">
                          <a:effectLst/>
                        </a:rPr>
                        <a:t>10%</a:t>
                      </a:r>
                      <a:endParaRPr lang="nl-NL" sz="15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869560472"/>
                  </a:ext>
                </a:extLst>
              </a:tr>
              <a:tr h="360040">
                <a:tc>
                  <a:txBody>
                    <a:bodyPr/>
                    <a:lstStyle/>
                    <a:p>
                      <a:pPr algn="l" fontAlgn="b"/>
                      <a:r>
                        <a:rPr lang="nl-NL" sz="1500" u="none" strike="noStrike">
                          <a:effectLst/>
                        </a:rPr>
                        <a:t>Machine 2</a:t>
                      </a:r>
                      <a:endParaRPr lang="nl-NL" sz="15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NL" sz="1500" u="none" strike="noStrike">
                          <a:effectLst/>
                        </a:rPr>
                        <a:t> €            350.000 </a:t>
                      </a:r>
                      <a:endParaRPr lang="nl-NL" sz="15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l-NL" sz="1500" u="none" strike="noStrike">
                          <a:effectLst/>
                        </a:rPr>
                        <a:t>2015</a:t>
                      </a:r>
                      <a:endParaRPr lang="nl-NL" sz="15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l-NL" sz="1500" u="none" strike="noStrike">
                          <a:effectLst/>
                        </a:rPr>
                        <a:t>20%</a:t>
                      </a:r>
                      <a:endParaRPr lang="nl-NL" sz="15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l-NL" sz="1500" u="none" strike="noStrike">
                          <a:effectLst/>
                        </a:rPr>
                        <a:t>10%</a:t>
                      </a:r>
                      <a:endParaRPr lang="nl-NL" sz="15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971204134"/>
                  </a:ext>
                </a:extLst>
              </a:tr>
              <a:tr h="360040">
                <a:tc>
                  <a:txBody>
                    <a:bodyPr/>
                    <a:lstStyle/>
                    <a:p>
                      <a:pPr algn="l" fontAlgn="b"/>
                      <a:r>
                        <a:rPr lang="nl-NL" sz="1500" u="none" strike="noStrike">
                          <a:effectLst/>
                        </a:rPr>
                        <a:t>Werktuig 1</a:t>
                      </a:r>
                      <a:endParaRPr lang="nl-NL" sz="15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NL" sz="1500" u="none" strike="noStrike">
                          <a:effectLst/>
                        </a:rPr>
                        <a:t> €              60.000 </a:t>
                      </a:r>
                      <a:endParaRPr lang="nl-NL" sz="15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l-NL" sz="1500" u="none" strike="noStrike">
                          <a:effectLst/>
                        </a:rPr>
                        <a:t>2015</a:t>
                      </a:r>
                      <a:endParaRPr lang="nl-NL" sz="15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l-NL" sz="1500" u="none" strike="noStrike">
                          <a:effectLst/>
                        </a:rPr>
                        <a:t>15%</a:t>
                      </a:r>
                      <a:endParaRPr lang="nl-NL" sz="15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l-NL" sz="1500" u="none" strike="noStrike">
                          <a:effectLst/>
                        </a:rPr>
                        <a:t>10%</a:t>
                      </a:r>
                      <a:endParaRPr lang="nl-NL" sz="15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927158014"/>
                  </a:ext>
                </a:extLst>
              </a:tr>
              <a:tr h="360040">
                <a:tc>
                  <a:txBody>
                    <a:bodyPr/>
                    <a:lstStyle/>
                    <a:p>
                      <a:pPr algn="l" fontAlgn="b"/>
                      <a:r>
                        <a:rPr lang="nl-NL" sz="1500" u="none" strike="noStrike">
                          <a:effectLst/>
                        </a:rPr>
                        <a:t>Werktuig 2</a:t>
                      </a:r>
                      <a:endParaRPr lang="nl-NL" sz="15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NL" sz="1500" u="none" strike="noStrike">
                          <a:effectLst/>
                        </a:rPr>
                        <a:t> €              20.000 </a:t>
                      </a:r>
                      <a:endParaRPr lang="nl-NL" sz="15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l-NL" sz="1500" u="none" strike="noStrike">
                          <a:effectLst/>
                        </a:rPr>
                        <a:t>2015</a:t>
                      </a:r>
                      <a:endParaRPr lang="nl-NL" sz="15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l-NL" sz="1500" u="none" strike="noStrike">
                          <a:effectLst/>
                        </a:rPr>
                        <a:t>15%</a:t>
                      </a:r>
                      <a:endParaRPr lang="nl-NL" sz="15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l-NL" sz="1500" u="none" strike="noStrike">
                          <a:effectLst/>
                        </a:rPr>
                        <a:t>10%</a:t>
                      </a:r>
                      <a:endParaRPr lang="nl-NL" sz="15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065252824"/>
                  </a:ext>
                </a:extLst>
              </a:tr>
              <a:tr h="360040">
                <a:tc>
                  <a:txBody>
                    <a:bodyPr/>
                    <a:lstStyle/>
                    <a:p>
                      <a:pPr algn="l" fontAlgn="b"/>
                      <a:r>
                        <a:rPr lang="nl-NL" sz="1500" u="none" strike="noStrike">
                          <a:effectLst/>
                        </a:rPr>
                        <a:t>Werktuig 3</a:t>
                      </a:r>
                      <a:endParaRPr lang="nl-NL" sz="15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NL" sz="1500" u="none" strike="noStrike">
                          <a:effectLst/>
                        </a:rPr>
                        <a:t> €              12.000 </a:t>
                      </a:r>
                      <a:endParaRPr lang="nl-NL" sz="15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l-NL" sz="1500" u="none" strike="noStrike">
                          <a:effectLst/>
                        </a:rPr>
                        <a:t>2009</a:t>
                      </a:r>
                      <a:endParaRPr lang="nl-NL" sz="15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l-NL" sz="1500" u="none" strike="noStrike">
                          <a:effectLst/>
                        </a:rPr>
                        <a:t>15%</a:t>
                      </a:r>
                      <a:endParaRPr lang="nl-NL" sz="15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l-NL" sz="1500" u="none" strike="noStrike">
                          <a:effectLst/>
                        </a:rPr>
                        <a:t>10%</a:t>
                      </a:r>
                      <a:endParaRPr lang="nl-NL" sz="15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204317867"/>
                  </a:ext>
                </a:extLst>
              </a:tr>
              <a:tr h="360040">
                <a:tc>
                  <a:txBody>
                    <a:bodyPr/>
                    <a:lstStyle/>
                    <a:p>
                      <a:pPr algn="l" fontAlgn="b"/>
                      <a:r>
                        <a:rPr lang="nl-NL" sz="1500" u="none" strike="noStrike">
                          <a:effectLst/>
                        </a:rPr>
                        <a:t>Loods</a:t>
                      </a:r>
                      <a:endParaRPr lang="nl-NL" sz="15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NL" sz="1500" u="none" strike="noStrike">
                          <a:effectLst/>
                        </a:rPr>
                        <a:t> €            350.000 </a:t>
                      </a:r>
                      <a:endParaRPr lang="nl-NL" sz="15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l-NL" sz="1500" u="none" strike="noStrike">
                          <a:effectLst/>
                        </a:rPr>
                        <a:t>1995</a:t>
                      </a:r>
                      <a:endParaRPr lang="nl-NL" sz="15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l-NL" sz="1500" u="none" strike="noStrike">
                          <a:effectLst/>
                        </a:rPr>
                        <a:t>2%</a:t>
                      </a:r>
                      <a:endParaRPr lang="nl-NL" sz="15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l-NL" sz="1500" u="none" strike="noStrike">
                          <a:effectLst/>
                        </a:rPr>
                        <a:t>0%</a:t>
                      </a:r>
                      <a:endParaRPr lang="nl-NL" sz="15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887387128"/>
                  </a:ext>
                </a:extLst>
              </a:tr>
              <a:tr h="360040">
                <a:tc>
                  <a:txBody>
                    <a:bodyPr/>
                    <a:lstStyle/>
                    <a:p>
                      <a:pPr algn="l" fontAlgn="b"/>
                      <a:r>
                        <a:rPr lang="nl-NL" sz="1500" u="none" strike="noStrike">
                          <a:effectLst/>
                        </a:rPr>
                        <a:t>Kantine</a:t>
                      </a:r>
                      <a:endParaRPr lang="nl-NL" sz="15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NL" sz="1500" u="none" strike="noStrike">
                          <a:effectLst/>
                        </a:rPr>
                        <a:t> €            100.000 </a:t>
                      </a:r>
                      <a:endParaRPr lang="nl-NL" sz="15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l-NL" sz="1500" u="none" strike="noStrike">
                          <a:effectLst/>
                        </a:rPr>
                        <a:t>2005</a:t>
                      </a:r>
                      <a:endParaRPr lang="nl-NL" sz="15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l-NL" sz="1500" u="none" strike="noStrike">
                          <a:effectLst/>
                        </a:rPr>
                        <a:t>2%</a:t>
                      </a:r>
                      <a:endParaRPr lang="nl-NL" sz="15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l-NL" sz="1500" u="none" strike="noStrike">
                          <a:effectLst/>
                        </a:rPr>
                        <a:t>0%</a:t>
                      </a:r>
                      <a:endParaRPr lang="nl-NL" sz="15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088062353"/>
                  </a:ext>
                </a:extLst>
              </a:tr>
              <a:tr h="360040">
                <a:tc>
                  <a:txBody>
                    <a:bodyPr/>
                    <a:lstStyle/>
                    <a:p>
                      <a:pPr algn="l" fontAlgn="b"/>
                      <a:r>
                        <a:rPr lang="nl-NL" sz="1500" u="none" strike="noStrike">
                          <a:effectLst/>
                        </a:rPr>
                        <a:t>Erfverharding</a:t>
                      </a:r>
                      <a:endParaRPr lang="nl-NL" sz="15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NL" sz="1500" u="none" strike="noStrike">
                          <a:effectLst/>
                        </a:rPr>
                        <a:t> €              25.000 </a:t>
                      </a:r>
                      <a:endParaRPr lang="nl-NL" sz="15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l-NL" sz="1500" u="none" strike="noStrike">
                          <a:effectLst/>
                        </a:rPr>
                        <a:t>2003</a:t>
                      </a:r>
                      <a:endParaRPr lang="nl-NL" sz="15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l-NL" sz="1500" u="none" strike="noStrike">
                          <a:effectLst/>
                        </a:rPr>
                        <a:t>8%</a:t>
                      </a:r>
                      <a:endParaRPr lang="nl-NL" sz="15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l-NL" sz="1500" u="none" strike="noStrike" dirty="0">
                          <a:effectLst/>
                        </a:rPr>
                        <a:t>0%</a:t>
                      </a:r>
                      <a:endParaRPr lang="nl-NL" sz="15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27540895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39239724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879</TotalTime>
  <Words>179</Words>
  <Application>Microsoft Office PowerPoint</Application>
  <PresentationFormat>Diavoorstelling (4:3)</PresentationFormat>
  <Paragraphs>89</Paragraphs>
  <Slides>9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2</vt:i4>
      </vt:variant>
      <vt:variant>
        <vt:lpstr>Thema</vt:lpstr>
      </vt:variant>
      <vt:variant>
        <vt:i4>1</vt:i4>
      </vt:variant>
      <vt:variant>
        <vt:lpstr>Diatitels</vt:lpstr>
      </vt:variant>
      <vt:variant>
        <vt:i4>9</vt:i4>
      </vt:variant>
    </vt:vector>
  </HeadingPairs>
  <TitlesOfParts>
    <vt:vector size="12" baseType="lpstr">
      <vt:lpstr>Arial</vt:lpstr>
      <vt:lpstr>Calibri</vt:lpstr>
      <vt:lpstr>Kantoorthema</vt:lpstr>
      <vt:lpstr>PowerPoint-presentatie</vt:lpstr>
      <vt:lpstr>Hoe zien mijn uren eruit</vt:lpstr>
      <vt:lpstr>Deze periode bedrijfseconomie</vt:lpstr>
      <vt:lpstr>PowerPoint-presentatie</vt:lpstr>
      <vt:lpstr>Exploitatierekening</vt:lpstr>
      <vt:lpstr>Bedrijfseconmisch resultaat</vt:lpstr>
      <vt:lpstr>Oefenopgave</vt:lpstr>
      <vt:lpstr>Start van een bedrijf</vt:lpstr>
      <vt:lpstr>Oefen met de inventarisatie</vt:lpstr>
    </vt:vector>
  </TitlesOfParts>
  <Company>Helicon Opleidingen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Miriam Oostdijk</dc:creator>
  <cp:lastModifiedBy>Elon van  Erp</cp:lastModifiedBy>
  <cp:revision>38</cp:revision>
  <dcterms:created xsi:type="dcterms:W3CDTF">2013-11-15T15:05:42Z</dcterms:created>
  <dcterms:modified xsi:type="dcterms:W3CDTF">2018-11-13T09:49:51Z</dcterms:modified>
</cp:coreProperties>
</file>